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2" r:id="rId4"/>
    <p:sldId id="265" r:id="rId5"/>
    <p:sldId id="263" r:id="rId6"/>
    <p:sldId id="258" r:id="rId7"/>
    <p:sldId id="257" r:id="rId8"/>
    <p:sldId id="261" r:id="rId9"/>
    <p:sldId id="264" r:id="rId10"/>
    <p:sldId id="272" r:id="rId11"/>
    <p:sldId id="273" r:id="rId12"/>
    <p:sldId id="274" r:id="rId13"/>
    <p:sldId id="268" r:id="rId14"/>
    <p:sldId id="266" r:id="rId15"/>
    <p:sldId id="267" r:id="rId16"/>
    <p:sldId id="271" r:id="rId17"/>
    <p:sldId id="277" r:id="rId18"/>
    <p:sldId id="259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B4613-75C4-49A3-BAB2-7A0958BA32C3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D5D77F-7F92-4B8B-9210-4339601B3ADA}">
      <dgm:prSet phldrT="[Текст]"/>
      <dgm:spPr/>
      <dgm:t>
        <a:bodyPr/>
        <a:lstStyle/>
        <a:p>
          <a:r>
            <a:rPr lang="ru-RU" dirty="0" smtClean="0"/>
            <a:t>суффикс</a:t>
          </a:r>
          <a:endParaRPr lang="ru-RU" dirty="0"/>
        </a:p>
      </dgm:t>
    </dgm:pt>
    <dgm:pt modelId="{48DBE383-45F3-4445-AFEA-7149B1FF53CC}" type="parTrans" cxnId="{CF10A674-9C59-4682-886C-4F08DE8E2012}">
      <dgm:prSet/>
      <dgm:spPr/>
      <dgm:t>
        <a:bodyPr/>
        <a:lstStyle/>
        <a:p>
          <a:endParaRPr lang="ru-RU"/>
        </a:p>
      </dgm:t>
    </dgm:pt>
    <dgm:pt modelId="{3A2715AD-E832-475D-874A-7329885F306C}" type="sibTrans" cxnId="{CF10A674-9C59-4682-886C-4F08DE8E2012}">
      <dgm:prSet/>
      <dgm:spPr/>
      <dgm:t>
        <a:bodyPr/>
        <a:lstStyle/>
        <a:p>
          <a:endParaRPr lang="ru-RU"/>
        </a:p>
      </dgm:t>
    </dgm:pt>
    <dgm:pt modelId="{3C4BDF3F-CA8A-4C7F-AB05-117587681952}">
      <dgm:prSet phldrT="[Текст]"/>
      <dgm:spPr/>
      <dgm:t>
        <a:bodyPr/>
        <a:lstStyle/>
        <a:p>
          <a:r>
            <a:rPr lang="ru-RU" dirty="0" smtClean="0"/>
            <a:t>Образует новые слова </a:t>
          </a:r>
          <a:endParaRPr lang="ru-RU" dirty="0"/>
        </a:p>
      </dgm:t>
    </dgm:pt>
    <dgm:pt modelId="{803BE4D7-66F1-48B2-B5DB-04328EF2949A}" type="parTrans" cxnId="{4F3E1AF2-ACF5-4098-8225-66A72189F714}">
      <dgm:prSet/>
      <dgm:spPr/>
      <dgm:t>
        <a:bodyPr/>
        <a:lstStyle/>
        <a:p>
          <a:endParaRPr lang="ru-RU"/>
        </a:p>
      </dgm:t>
    </dgm:pt>
    <dgm:pt modelId="{28CEC92D-A7C2-4A1C-B19B-4406F384579F}" type="sibTrans" cxnId="{4F3E1AF2-ACF5-4098-8225-66A72189F714}">
      <dgm:prSet/>
      <dgm:spPr/>
      <dgm:t>
        <a:bodyPr/>
        <a:lstStyle/>
        <a:p>
          <a:endParaRPr lang="ru-RU"/>
        </a:p>
      </dgm:t>
    </dgm:pt>
    <dgm:pt modelId="{D038F377-C851-4D84-8DAA-FE08B4850AF0}">
      <dgm:prSet phldrT="[Текст]"/>
      <dgm:spPr/>
      <dgm:t>
        <a:bodyPr/>
        <a:lstStyle/>
        <a:p>
          <a:r>
            <a:rPr lang="ru-RU" dirty="0" smtClean="0"/>
            <a:t>Стоит после корня</a:t>
          </a:r>
          <a:endParaRPr lang="ru-RU" dirty="0"/>
        </a:p>
      </dgm:t>
    </dgm:pt>
    <dgm:pt modelId="{DA5D001A-4E36-4F91-BEEC-3790834659D8}" type="parTrans" cxnId="{9EDEE1E5-7AF9-4F7C-86E6-4694E34A0BF5}">
      <dgm:prSet/>
      <dgm:spPr/>
      <dgm:t>
        <a:bodyPr/>
        <a:lstStyle/>
        <a:p>
          <a:endParaRPr lang="ru-RU"/>
        </a:p>
      </dgm:t>
    </dgm:pt>
    <dgm:pt modelId="{29D05436-06D5-4C5A-9187-634B585262CF}" type="sibTrans" cxnId="{9EDEE1E5-7AF9-4F7C-86E6-4694E34A0BF5}">
      <dgm:prSet/>
      <dgm:spPr/>
      <dgm:t>
        <a:bodyPr/>
        <a:lstStyle/>
        <a:p>
          <a:endParaRPr lang="ru-RU"/>
        </a:p>
      </dgm:t>
    </dgm:pt>
    <dgm:pt modelId="{7F29699E-42DD-49C7-9C75-64DA73074957}">
      <dgm:prSet phldrT="[Текст]"/>
      <dgm:spPr/>
      <dgm:t>
        <a:bodyPr/>
        <a:lstStyle/>
        <a:p>
          <a:r>
            <a:rPr lang="ru-RU" dirty="0" smtClean="0"/>
            <a:t>Часть слова</a:t>
          </a:r>
          <a:endParaRPr lang="ru-RU" dirty="0"/>
        </a:p>
      </dgm:t>
    </dgm:pt>
    <dgm:pt modelId="{C7D7B893-3B1C-45D9-89B7-4257E8FDBF31}" type="parTrans" cxnId="{FE95D987-24AA-4F16-82A2-BAD0713A2F7D}">
      <dgm:prSet/>
      <dgm:spPr/>
      <dgm:t>
        <a:bodyPr/>
        <a:lstStyle/>
        <a:p>
          <a:endParaRPr lang="ru-RU"/>
        </a:p>
      </dgm:t>
    </dgm:pt>
    <dgm:pt modelId="{F609D50E-CC2B-479E-B7F4-213203598D07}" type="sibTrans" cxnId="{FE95D987-24AA-4F16-82A2-BAD0713A2F7D}">
      <dgm:prSet/>
      <dgm:spPr/>
      <dgm:t>
        <a:bodyPr/>
        <a:lstStyle/>
        <a:p>
          <a:endParaRPr lang="ru-RU"/>
        </a:p>
      </dgm:t>
    </dgm:pt>
    <dgm:pt modelId="{41CABF72-3380-4570-B89E-E3343DF201AC}">
      <dgm:prSet phldrT="[Текст]" custT="1"/>
      <dgm:spPr/>
      <dgm:t>
        <a:bodyPr/>
        <a:lstStyle/>
        <a:p>
          <a:r>
            <a:rPr lang="ru-RU" sz="1800" dirty="0" smtClean="0"/>
            <a:t>Обозначается </a:t>
          </a:r>
          <a:endParaRPr lang="ru-RU" sz="1800" dirty="0"/>
        </a:p>
      </dgm:t>
    </dgm:pt>
    <dgm:pt modelId="{1C4DBCD2-297F-4C6B-A39E-F76AECD11FEB}" type="parTrans" cxnId="{F4DCF23E-CBC4-47C6-817A-9A1F279175E6}">
      <dgm:prSet/>
      <dgm:spPr/>
      <dgm:t>
        <a:bodyPr/>
        <a:lstStyle/>
        <a:p>
          <a:endParaRPr lang="ru-RU"/>
        </a:p>
      </dgm:t>
    </dgm:pt>
    <dgm:pt modelId="{F979D83B-46F4-4649-8756-6689208E2527}" type="sibTrans" cxnId="{F4DCF23E-CBC4-47C6-817A-9A1F279175E6}">
      <dgm:prSet/>
      <dgm:spPr/>
      <dgm:t>
        <a:bodyPr/>
        <a:lstStyle/>
        <a:p>
          <a:endParaRPr lang="ru-RU"/>
        </a:p>
      </dgm:t>
    </dgm:pt>
    <dgm:pt modelId="{73FD63A7-6E31-4387-AC44-EEF6D324B8DF}" type="pres">
      <dgm:prSet presAssocID="{019B4613-75C4-49A3-BAB2-7A0958BA32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8B44A0-5E4A-4AB8-8409-D235A72031A0}" type="pres">
      <dgm:prSet presAssocID="{4FD5D77F-7F92-4B8B-9210-4339601B3ADA}" presName="centerShape" presStyleLbl="node0" presStyleIdx="0" presStyleCnt="1" custLinFactNeighborX="-616" custLinFactNeighborY="-2990"/>
      <dgm:spPr/>
      <dgm:t>
        <a:bodyPr/>
        <a:lstStyle/>
        <a:p>
          <a:endParaRPr lang="ru-RU"/>
        </a:p>
      </dgm:t>
    </dgm:pt>
    <dgm:pt modelId="{688BF92A-BED0-4209-8DAC-BBFBA7C1F137}" type="pres">
      <dgm:prSet presAssocID="{803BE4D7-66F1-48B2-B5DB-04328EF2949A}" presName="Name9" presStyleLbl="parChTrans1D2" presStyleIdx="0" presStyleCnt="4"/>
      <dgm:spPr/>
      <dgm:t>
        <a:bodyPr/>
        <a:lstStyle/>
        <a:p>
          <a:endParaRPr lang="ru-RU"/>
        </a:p>
      </dgm:t>
    </dgm:pt>
    <dgm:pt modelId="{3A24B7CF-5AD8-4316-B68C-68913A2D93A7}" type="pres">
      <dgm:prSet presAssocID="{803BE4D7-66F1-48B2-B5DB-04328EF2949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723DA21-2749-42EE-A4C9-E6CB3ABD848F}" type="pres">
      <dgm:prSet presAssocID="{3C4BDF3F-CA8A-4C7F-AB05-117587681952}" presName="node" presStyleLbl="node1" presStyleIdx="0" presStyleCnt="4" custRadScaleRad="120533" custRadScaleInc="-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F447C-E8B0-410A-95AD-3011F80D8572}" type="pres">
      <dgm:prSet presAssocID="{DA5D001A-4E36-4F91-BEEC-3790834659D8}" presName="Name9" presStyleLbl="parChTrans1D2" presStyleIdx="1" presStyleCnt="4"/>
      <dgm:spPr/>
      <dgm:t>
        <a:bodyPr/>
        <a:lstStyle/>
        <a:p>
          <a:endParaRPr lang="ru-RU"/>
        </a:p>
      </dgm:t>
    </dgm:pt>
    <dgm:pt modelId="{3F488B0A-C321-4579-8B9D-663393304239}" type="pres">
      <dgm:prSet presAssocID="{DA5D001A-4E36-4F91-BEEC-3790834659D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3EB945A-4CEA-4F29-885F-6F846DC73D6F}" type="pres">
      <dgm:prSet presAssocID="{D038F377-C851-4D84-8DAA-FE08B4850A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2E296-5666-4232-816F-C83B21196ED1}" type="pres">
      <dgm:prSet presAssocID="{C7D7B893-3B1C-45D9-89B7-4257E8FDBF31}" presName="Name9" presStyleLbl="parChTrans1D2" presStyleIdx="2" presStyleCnt="4"/>
      <dgm:spPr/>
      <dgm:t>
        <a:bodyPr/>
        <a:lstStyle/>
        <a:p>
          <a:endParaRPr lang="ru-RU"/>
        </a:p>
      </dgm:t>
    </dgm:pt>
    <dgm:pt modelId="{3A4C5DF2-8991-4139-A13E-FC2623402AAC}" type="pres">
      <dgm:prSet presAssocID="{C7D7B893-3B1C-45D9-89B7-4257E8FDBF3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8FE72FA-EBBF-4BF3-A525-4871B412B3FB}" type="pres">
      <dgm:prSet presAssocID="{7F29699E-42DD-49C7-9C75-64DA730749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19078-C580-4F15-A8F4-0B77A38A4AF1}" type="pres">
      <dgm:prSet presAssocID="{1C4DBCD2-297F-4C6B-A39E-F76AECD11FEB}" presName="Name9" presStyleLbl="parChTrans1D2" presStyleIdx="3" presStyleCnt="4"/>
      <dgm:spPr/>
      <dgm:t>
        <a:bodyPr/>
        <a:lstStyle/>
        <a:p>
          <a:endParaRPr lang="ru-RU"/>
        </a:p>
      </dgm:t>
    </dgm:pt>
    <dgm:pt modelId="{55AC5FFB-5EDF-4A19-AA1E-6134B280F799}" type="pres">
      <dgm:prSet presAssocID="{1C4DBCD2-297F-4C6B-A39E-F76AECD11FE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0CB8582-5E1F-4D0B-9157-06E6E1FAA13E}" type="pres">
      <dgm:prSet presAssocID="{41CABF72-3380-4570-B89E-E3343DF201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FD931-60AB-4B07-9DE4-9EF5CE9835D9}" type="presOf" srcId="{DA5D001A-4E36-4F91-BEEC-3790834659D8}" destId="{694F447C-E8B0-410A-95AD-3011F80D8572}" srcOrd="0" destOrd="0" presId="urn:microsoft.com/office/officeart/2005/8/layout/radial1"/>
    <dgm:cxn modelId="{0551AE7F-00DA-441D-858F-0D8FF97E901C}" type="presOf" srcId="{3C4BDF3F-CA8A-4C7F-AB05-117587681952}" destId="{A723DA21-2749-42EE-A4C9-E6CB3ABD848F}" srcOrd="0" destOrd="0" presId="urn:microsoft.com/office/officeart/2005/8/layout/radial1"/>
    <dgm:cxn modelId="{8441CC0D-89F6-411E-8515-4FDC5831352B}" type="presOf" srcId="{803BE4D7-66F1-48B2-B5DB-04328EF2949A}" destId="{688BF92A-BED0-4209-8DAC-BBFBA7C1F137}" srcOrd="0" destOrd="0" presId="urn:microsoft.com/office/officeart/2005/8/layout/radial1"/>
    <dgm:cxn modelId="{CF10A674-9C59-4682-886C-4F08DE8E2012}" srcId="{019B4613-75C4-49A3-BAB2-7A0958BA32C3}" destId="{4FD5D77F-7F92-4B8B-9210-4339601B3ADA}" srcOrd="0" destOrd="0" parTransId="{48DBE383-45F3-4445-AFEA-7149B1FF53CC}" sibTransId="{3A2715AD-E832-475D-874A-7329885F306C}"/>
    <dgm:cxn modelId="{E5577838-F135-4B61-BB8F-1073EA60964D}" type="presOf" srcId="{DA5D001A-4E36-4F91-BEEC-3790834659D8}" destId="{3F488B0A-C321-4579-8B9D-663393304239}" srcOrd="1" destOrd="0" presId="urn:microsoft.com/office/officeart/2005/8/layout/radial1"/>
    <dgm:cxn modelId="{F366D596-56E3-419B-9BA7-7AA42EA6CA9A}" type="presOf" srcId="{4FD5D77F-7F92-4B8B-9210-4339601B3ADA}" destId="{2D8B44A0-5E4A-4AB8-8409-D235A72031A0}" srcOrd="0" destOrd="0" presId="urn:microsoft.com/office/officeart/2005/8/layout/radial1"/>
    <dgm:cxn modelId="{4A5C1F8C-4328-4A01-AC8C-951D81501BA6}" type="presOf" srcId="{D038F377-C851-4D84-8DAA-FE08B4850AF0}" destId="{E3EB945A-4CEA-4F29-885F-6F846DC73D6F}" srcOrd="0" destOrd="0" presId="urn:microsoft.com/office/officeart/2005/8/layout/radial1"/>
    <dgm:cxn modelId="{4F3E1AF2-ACF5-4098-8225-66A72189F714}" srcId="{4FD5D77F-7F92-4B8B-9210-4339601B3ADA}" destId="{3C4BDF3F-CA8A-4C7F-AB05-117587681952}" srcOrd="0" destOrd="0" parTransId="{803BE4D7-66F1-48B2-B5DB-04328EF2949A}" sibTransId="{28CEC92D-A7C2-4A1C-B19B-4406F384579F}"/>
    <dgm:cxn modelId="{81DE2C73-BDB0-4FCB-B054-4727A0E4196C}" type="presOf" srcId="{7F29699E-42DD-49C7-9C75-64DA73074957}" destId="{38FE72FA-EBBF-4BF3-A525-4871B412B3FB}" srcOrd="0" destOrd="0" presId="urn:microsoft.com/office/officeart/2005/8/layout/radial1"/>
    <dgm:cxn modelId="{1D539347-D063-45E1-94E1-335F9619C068}" type="presOf" srcId="{C7D7B893-3B1C-45D9-89B7-4257E8FDBF31}" destId="{A7D2E296-5666-4232-816F-C83B21196ED1}" srcOrd="0" destOrd="0" presId="urn:microsoft.com/office/officeart/2005/8/layout/radial1"/>
    <dgm:cxn modelId="{F4DCF23E-CBC4-47C6-817A-9A1F279175E6}" srcId="{4FD5D77F-7F92-4B8B-9210-4339601B3ADA}" destId="{41CABF72-3380-4570-B89E-E3343DF201AC}" srcOrd="3" destOrd="0" parTransId="{1C4DBCD2-297F-4C6B-A39E-F76AECD11FEB}" sibTransId="{F979D83B-46F4-4649-8756-6689208E2527}"/>
    <dgm:cxn modelId="{1156A19F-043C-41E6-A9EF-0A739A8A86EB}" type="presOf" srcId="{C7D7B893-3B1C-45D9-89B7-4257E8FDBF31}" destId="{3A4C5DF2-8991-4139-A13E-FC2623402AAC}" srcOrd="1" destOrd="0" presId="urn:microsoft.com/office/officeart/2005/8/layout/radial1"/>
    <dgm:cxn modelId="{9EDEE1E5-7AF9-4F7C-86E6-4694E34A0BF5}" srcId="{4FD5D77F-7F92-4B8B-9210-4339601B3ADA}" destId="{D038F377-C851-4D84-8DAA-FE08B4850AF0}" srcOrd="1" destOrd="0" parTransId="{DA5D001A-4E36-4F91-BEEC-3790834659D8}" sibTransId="{29D05436-06D5-4C5A-9187-634B585262CF}"/>
    <dgm:cxn modelId="{1940C2B7-5EAA-4705-94C4-17DF515757D0}" type="presOf" srcId="{019B4613-75C4-49A3-BAB2-7A0958BA32C3}" destId="{73FD63A7-6E31-4387-AC44-EEF6D324B8DF}" srcOrd="0" destOrd="0" presId="urn:microsoft.com/office/officeart/2005/8/layout/radial1"/>
    <dgm:cxn modelId="{50BB42AF-1255-4EE9-93CE-C503BA0D9CE1}" type="presOf" srcId="{803BE4D7-66F1-48B2-B5DB-04328EF2949A}" destId="{3A24B7CF-5AD8-4316-B68C-68913A2D93A7}" srcOrd="1" destOrd="0" presId="urn:microsoft.com/office/officeart/2005/8/layout/radial1"/>
    <dgm:cxn modelId="{FE95D987-24AA-4F16-82A2-BAD0713A2F7D}" srcId="{4FD5D77F-7F92-4B8B-9210-4339601B3ADA}" destId="{7F29699E-42DD-49C7-9C75-64DA73074957}" srcOrd="2" destOrd="0" parTransId="{C7D7B893-3B1C-45D9-89B7-4257E8FDBF31}" sibTransId="{F609D50E-CC2B-479E-B7F4-213203598D07}"/>
    <dgm:cxn modelId="{A378325F-3830-4901-8E93-A3C292C26F29}" type="presOf" srcId="{41CABF72-3380-4570-B89E-E3343DF201AC}" destId="{90CB8582-5E1F-4D0B-9157-06E6E1FAA13E}" srcOrd="0" destOrd="0" presId="urn:microsoft.com/office/officeart/2005/8/layout/radial1"/>
    <dgm:cxn modelId="{6A1D39EF-69B1-4464-B7A3-7B2B2FA7A457}" type="presOf" srcId="{1C4DBCD2-297F-4C6B-A39E-F76AECD11FEB}" destId="{55AC5FFB-5EDF-4A19-AA1E-6134B280F799}" srcOrd="1" destOrd="0" presId="urn:microsoft.com/office/officeart/2005/8/layout/radial1"/>
    <dgm:cxn modelId="{F53A96AC-1379-48AD-AA88-978F6D639921}" type="presOf" srcId="{1C4DBCD2-297F-4C6B-A39E-F76AECD11FEB}" destId="{84019078-C580-4F15-A8F4-0B77A38A4AF1}" srcOrd="0" destOrd="0" presId="urn:microsoft.com/office/officeart/2005/8/layout/radial1"/>
    <dgm:cxn modelId="{27578F28-07BF-4C1E-BDE0-F89FBEA255DD}" type="presParOf" srcId="{73FD63A7-6E31-4387-AC44-EEF6D324B8DF}" destId="{2D8B44A0-5E4A-4AB8-8409-D235A72031A0}" srcOrd="0" destOrd="0" presId="urn:microsoft.com/office/officeart/2005/8/layout/radial1"/>
    <dgm:cxn modelId="{F62AB521-7C8F-4396-898E-412E9F942124}" type="presParOf" srcId="{73FD63A7-6E31-4387-AC44-EEF6D324B8DF}" destId="{688BF92A-BED0-4209-8DAC-BBFBA7C1F137}" srcOrd="1" destOrd="0" presId="urn:microsoft.com/office/officeart/2005/8/layout/radial1"/>
    <dgm:cxn modelId="{72030D0C-D84E-4C3B-A2F1-A886E848C20C}" type="presParOf" srcId="{688BF92A-BED0-4209-8DAC-BBFBA7C1F137}" destId="{3A24B7CF-5AD8-4316-B68C-68913A2D93A7}" srcOrd="0" destOrd="0" presId="urn:microsoft.com/office/officeart/2005/8/layout/radial1"/>
    <dgm:cxn modelId="{DA063CF0-5E91-4DE8-A6E0-73F5C2B2FCE3}" type="presParOf" srcId="{73FD63A7-6E31-4387-AC44-EEF6D324B8DF}" destId="{A723DA21-2749-42EE-A4C9-E6CB3ABD848F}" srcOrd="2" destOrd="0" presId="urn:microsoft.com/office/officeart/2005/8/layout/radial1"/>
    <dgm:cxn modelId="{887E1E8B-240D-4489-A52F-4949D426B546}" type="presParOf" srcId="{73FD63A7-6E31-4387-AC44-EEF6D324B8DF}" destId="{694F447C-E8B0-410A-95AD-3011F80D8572}" srcOrd="3" destOrd="0" presId="urn:microsoft.com/office/officeart/2005/8/layout/radial1"/>
    <dgm:cxn modelId="{4742908F-9100-4DEB-91F9-277512B78FEE}" type="presParOf" srcId="{694F447C-E8B0-410A-95AD-3011F80D8572}" destId="{3F488B0A-C321-4579-8B9D-663393304239}" srcOrd="0" destOrd="0" presId="urn:microsoft.com/office/officeart/2005/8/layout/radial1"/>
    <dgm:cxn modelId="{88AB5636-A991-4F16-82EB-A6B2D33B0251}" type="presParOf" srcId="{73FD63A7-6E31-4387-AC44-EEF6D324B8DF}" destId="{E3EB945A-4CEA-4F29-885F-6F846DC73D6F}" srcOrd="4" destOrd="0" presId="urn:microsoft.com/office/officeart/2005/8/layout/radial1"/>
    <dgm:cxn modelId="{894EF292-1D07-4959-BF81-625DCC39392A}" type="presParOf" srcId="{73FD63A7-6E31-4387-AC44-EEF6D324B8DF}" destId="{A7D2E296-5666-4232-816F-C83B21196ED1}" srcOrd="5" destOrd="0" presId="urn:microsoft.com/office/officeart/2005/8/layout/radial1"/>
    <dgm:cxn modelId="{F277CC41-7ADB-45E3-AEE8-C28C1334A4A7}" type="presParOf" srcId="{A7D2E296-5666-4232-816F-C83B21196ED1}" destId="{3A4C5DF2-8991-4139-A13E-FC2623402AAC}" srcOrd="0" destOrd="0" presId="urn:microsoft.com/office/officeart/2005/8/layout/radial1"/>
    <dgm:cxn modelId="{3814F0CE-27AA-44F6-9A49-8E2F71F48798}" type="presParOf" srcId="{73FD63A7-6E31-4387-AC44-EEF6D324B8DF}" destId="{38FE72FA-EBBF-4BF3-A525-4871B412B3FB}" srcOrd="6" destOrd="0" presId="urn:microsoft.com/office/officeart/2005/8/layout/radial1"/>
    <dgm:cxn modelId="{3F0105A2-569C-4E0F-9A0D-34968A80FB94}" type="presParOf" srcId="{73FD63A7-6E31-4387-AC44-EEF6D324B8DF}" destId="{84019078-C580-4F15-A8F4-0B77A38A4AF1}" srcOrd="7" destOrd="0" presId="urn:microsoft.com/office/officeart/2005/8/layout/radial1"/>
    <dgm:cxn modelId="{BC185CAA-47D7-429C-A60B-5E315A5CDF03}" type="presParOf" srcId="{84019078-C580-4F15-A8F4-0B77A38A4AF1}" destId="{55AC5FFB-5EDF-4A19-AA1E-6134B280F799}" srcOrd="0" destOrd="0" presId="urn:microsoft.com/office/officeart/2005/8/layout/radial1"/>
    <dgm:cxn modelId="{446C8DF7-ADF8-4BDF-896B-DF3B5412FD43}" type="presParOf" srcId="{73FD63A7-6E31-4387-AC44-EEF6D324B8DF}" destId="{90CB8582-5E1F-4D0B-9157-06E6E1FAA13E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AD5F6-A9AB-43AA-AC42-69D5B62DF35A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736F-616C-4216-8B08-CCBFA07A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B23B-35FD-47FD-9387-4A3085EE7F7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E45C-222D-44BC-BCA6-EF151557B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837/00000836-e6cba9e9/img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114298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4365104"/>
            <a:ext cx="386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Narrow" pitchFamily="34" charset="0"/>
              </a:rPr>
              <a:t>Выполнила учитель начальных классов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 Narrow" pitchFamily="34" charset="0"/>
              </a:rPr>
              <a:t>МБОУ СОШ с.Лопатина </a:t>
            </a:r>
            <a:r>
              <a:rPr lang="ru-RU" i="1" dirty="0" err="1" smtClean="0">
                <a:solidFill>
                  <a:srgbClr val="C00000"/>
                </a:solidFill>
                <a:latin typeface="Arial Narrow" pitchFamily="34" charset="0"/>
              </a:rPr>
              <a:t>Вертянова</a:t>
            </a:r>
            <a:r>
              <a:rPr lang="ru-RU" i="1" dirty="0" smtClean="0">
                <a:solidFill>
                  <a:srgbClr val="C00000"/>
                </a:solidFill>
                <a:latin typeface="Arial Narrow" pitchFamily="34" charset="0"/>
              </a:rPr>
              <a:t> Н.Н</a:t>
            </a:r>
            <a:r>
              <a:rPr lang="ru-RU" i="1" dirty="0" smtClean="0">
                <a:solidFill>
                  <a:srgbClr val="007033"/>
                </a:solidFill>
                <a:latin typeface="Arial Narrow" pitchFamily="34" charset="0"/>
              </a:rPr>
              <a:t>.</a:t>
            </a:r>
            <a:endParaRPr lang="ru-RU" i="1" dirty="0">
              <a:solidFill>
                <a:srgbClr val="007033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28604"/>
            <a:ext cx="671517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Использование технологии 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критического мышления  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начальной школе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up/datai/199593/0001-001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1" y="0"/>
            <a:ext cx="9501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5c0/0011b8ff-8b1da6a9/hello_html_m1056a13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5134607" cy="3857652"/>
          </a:xfrm>
          <a:prstGeom prst="rect">
            <a:avLst/>
          </a:prstGeom>
          <a:noFill/>
        </p:spPr>
      </p:pic>
      <p:sp>
        <p:nvSpPr>
          <p:cNvPr id="1028" name="AutoShape 4" descr="https://fc.vseosvita.ua/000gc1-7890/0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3339" y="3287711"/>
            <a:ext cx="4760661" cy="35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s://ds04.infourok.ru/uploads/ex/10b9/000e5510-68c7a3c6/img4.jpg"/>
          <p:cNvPicPr>
            <a:picLocks noChangeAspect="1" noChangeArrowheads="1"/>
          </p:cNvPicPr>
          <p:nvPr/>
        </p:nvPicPr>
        <p:blipFill>
          <a:blip r:embed="rId5" cstate="print"/>
          <a:srcRect l="19702" t="15762" r="5428" b="8054"/>
          <a:stretch>
            <a:fillRect/>
          </a:stretch>
        </p:blipFill>
        <p:spPr bwMode="auto">
          <a:xfrm>
            <a:off x="5786446" y="785794"/>
            <a:ext cx="271464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://900igr.net/up/datai/199593/0001-001-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0"/>
            <a:ext cx="942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060" t="10417" r="5511" b="30266"/>
          <a:stretch>
            <a:fillRect/>
          </a:stretch>
        </p:blipFill>
        <p:spPr bwMode="auto">
          <a:xfrm>
            <a:off x="0" y="0"/>
            <a:ext cx="70471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 descr="https://ds02.infourok.ru/uploads/ex/136a/0002ab79-250079d7/2/img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9" name="Picture 4" descr="http://img-fotki.yandex.ru/get/4610/47407354.275/0_8e974_1d082759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071546"/>
            <a:ext cx="185419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199593/0001-001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900igr.net/up/datas/130857/0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4373410" cy="324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57166"/>
            <a:ext cx="8643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300" b="1" i="0" u="none" strike="noStrike" kern="120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ПРИЁМ « </a:t>
            </a:r>
            <a:r>
              <a:rPr kumimoji="0" lang="ru-RU" sz="7300" b="1" i="0" u="none" strike="noStrike" kern="1200" cap="none" spc="0" normalizeH="0" baseline="0" noProof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Фишбоун</a:t>
            </a:r>
            <a:r>
              <a:rPr kumimoji="0" lang="ru-RU" sz="7300" b="1" i="0" u="none" strike="noStrike" kern="120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  <a:r>
              <a:rPr kumimoji="0" lang="ru-RU" sz="4400" b="1" i="0" u="none" strike="noStrike" kern="120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https://ds04.infourok.ru/uploads/ex/0e34/000e528b-ca859c0e/640/img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857364"/>
            <a:ext cx="4143372" cy="3168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199593/0001-001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3" y="0"/>
            <a:ext cx="942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85860"/>
          <a:ext cx="407196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883"/>
                <a:gridCol w="2084083"/>
              </a:tblGrid>
              <a:tr h="343878">
                <a:tc>
                  <a:txBody>
                    <a:bodyPr/>
                    <a:lstStyle/>
                    <a:p>
                      <a:r>
                        <a:rPr lang="ru-RU" dirty="0" smtClean="0"/>
                        <a:t> «Тонкие вопросы»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«Толстые вопросы»</a:t>
                      </a:r>
                      <a:endParaRPr lang="ru-RU" dirty="0"/>
                    </a:p>
                  </a:txBody>
                  <a:tcPr/>
                </a:tc>
              </a:tr>
              <a:tr h="40138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Кто?...</a:t>
                      </a:r>
                    </a:p>
                    <a:p>
                      <a:r>
                        <a:rPr lang="ru-RU" b="1" dirty="0" smtClean="0"/>
                        <a:t>Что?....</a:t>
                      </a:r>
                    </a:p>
                    <a:p>
                      <a:r>
                        <a:rPr lang="ru-RU" b="1" dirty="0" smtClean="0"/>
                        <a:t>Когда?...</a:t>
                      </a:r>
                    </a:p>
                    <a:p>
                      <a:r>
                        <a:rPr lang="ru-RU" b="1" dirty="0" smtClean="0"/>
                        <a:t>Может?....</a:t>
                      </a:r>
                    </a:p>
                    <a:p>
                      <a:r>
                        <a:rPr lang="ru-RU" b="1" dirty="0" smtClean="0"/>
                        <a:t>Будет?....</a:t>
                      </a:r>
                    </a:p>
                    <a:p>
                      <a:r>
                        <a:rPr lang="ru-RU" b="1" dirty="0" smtClean="0"/>
                        <a:t>Могли?...</a:t>
                      </a:r>
                    </a:p>
                    <a:p>
                      <a:r>
                        <a:rPr lang="ru-RU" b="1" dirty="0" smtClean="0"/>
                        <a:t>Как звать?...</a:t>
                      </a:r>
                    </a:p>
                    <a:p>
                      <a:r>
                        <a:rPr lang="ru-RU" b="1" dirty="0" smtClean="0"/>
                        <a:t>Было</a:t>
                      </a:r>
                      <a:r>
                        <a:rPr lang="ru-RU" b="1" baseline="0" dirty="0" smtClean="0"/>
                        <a:t> ли?.......</a:t>
                      </a:r>
                    </a:p>
                    <a:p>
                      <a:r>
                        <a:rPr lang="ru-RU" b="1" baseline="0" dirty="0" smtClean="0"/>
                        <a:t>Согласны ли Вы?....</a:t>
                      </a:r>
                    </a:p>
                    <a:p>
                      <a:r>
                        <a:rPr lang="ru-RU" b="1" baseline="0" dirty="0" smtClean="0"/>
                        <a:t>Верно ли?....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Почему Вы считаете?....</a:t>
                      </a:r>
                    </a:p>
                    <a:p>
                      <a:r>
                        <a:rPr lang="ru-RU" b="1" dirty="0" smtClean="0"/>
                        <a:t>В</a:t>
                      </a:r>
                      <a:r>
                        <a:rPr lang="ru-RU" b="1" baseline="0" dirty="0" smtClean="0"/>
                        <a:t> чем различие?.......</a:t>
                      </a:r>
                    </a:p>
                    <a:p>
                      <a:r>
                        <a:rPr lang="ru-RU" b="1" baseline="0" dirty="0" smtClean="0"/>
                        <a:t>Предположите, что  будет, если?.....</a:t>
                      </a:r>
                    </a:p>
                    <a:p>
                      <a:r>
                        <a:rPr lang="ru-RU" b="1" baseline="0" dirty="0" smtClean="0"/>
                        <a:t>Что, если?...</a:t>
                      </a:r>
                    </a:p>
                    <a:p>
                      <a:r>
                        <a:rPr lang="ru-RU" b="1" baseline="0" dirty="0" smtClean="0"/>
                        <a:t>Дайте три объяснения, почему?......</a:t>
                      </a:r>
                    </a:p>
                    <a:p>
                      <a:r>
                        <a:rPr lang="ru-RU" b="1" baseline="0" dirty="0" smtClean="0"/>
                        <a:t>Объясните , почему?....</a:t>
                      </a:r>
                    </a:p>
                    <a:p>
                      <a:endParaRPr lang="ru-RU" b="1" baseline="0" dirty="0" smtClean="0"/>
                    </a:p>
                    <a:p>
                      <a:r>
                        <a:rPr lang="ru-RU" b="1" baseline="0" dirty="0" smtClean="0"/>
                        <a:t>Почему вы думаете?......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42908" y="214290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Приём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«Толстые и тонкие вопросы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»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214290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Приём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«Бортовой журнал»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357686" y="1428736"/>
          <a:ext cx="4786314" cy="233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071670"/>
              </a:tblGrid>
              <a:tr h="19667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Что  мне известно по данной теме? </a:t>
                      </a:r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(предположения)</a:t>
                      </a:r>
                      <a:endParaRPr lang="ru-RU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Что нового я узнал из текста?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(новая информация)</a:t>
                      </a:r>
                      <a:endParaRPr lang="ru-RU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19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 descr="http://3.bp.blogspot.com/-Csdnu_Mdf0o/USj0MFcfYcI/AAAAAAAABkc/k3tiCPFonOw/s1600/375d8c876a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1968153" cy="3078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199593/0001-001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42908" y="1500174"/>
            <a:ext cx="500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3200" dirty="0" err="1" smtClean="0"/>
              <a:t>Чящя</a:t>
            </a:r>
            <a:r>
              <a:rPr lang="ru-RU" sz="3200" dirty="0" smtClean="0"/>
              <a:t>, </a:t>
            </a:r>
            <a:r>
              <a:rPr lang="ru-RU" sz="3200" dirty="0" err="1" smtClean="0"/>
              <a:t>Жыр</a:t>
            </a:r>
            <a:r>
              <a:rPr lang="ru-RU" sz="3200" dirty="0" smtClean="0"/>
              <a:t>, </a:t>
            </a:r>
            <a:r>
              <a:rPr lang="ru-RU" sz="3200" dirty="0" err="1" smtClean="0"/>
              <a:t>щюка</a:t>
            </a:r>
            <a:r>
              <a:rPr lang="ru-RU" sz="3200" dirty="0" smtClean="0"/>
              <a:t>, </a:t>
            </a:r>
            <a:r>
              <a:rPr lang="ru-RU" sz="3200" dirty="0" err="1" smtClean="0"/>
              <a:t>сасна</a:t>
            </a:r>
            <a:r>
              <a:rPr lang="ru-RU" sz="3200" dirty="0" smtClean="0"/>
              <a:t>,    </a:t>
            </a:r>
          </a:p>
          <a:p>
            <a:r>
              <a:rPr lang="ru-RU" sz="3200" dirty="0" smtClean="0"/>
              <a:t>  сланы, каты, </a:t>
            </a:r>
            <a:r>
              <a:rPr lang="ru-RU" sz="3200" dirty="0" err="1" smtClean="0"/>
              <a:t>шупка,шабка</a:t>
            </a:r>
            <a:r>
              <a:rPr lang="ru-RU" sz="3200" dirty="0" smtClean="0"/>
              <a:t>,  </a:t>
            </a:r>
          </a:p>
          <a:p>
            <a:r>
              <a:rPr lang="ru-RU" sz="3200" dirty="0" smtClean="0"/>
              <a:t>    </a:t>
            </a:r>
            <a:r>
              <a:rPr lang="ru-RU" sz="3200" dirty="0" err="1" smtClean="0"/>
              <a:t>жыраф</a:t>
            </a:r>
            <a:r>
              <a:rPr lang="ru-RU" sz="3200" dirty="0" smtClean="0"/>
              <a:t>, </a:t>
            </a:r>
            <a:r>
              <a:rPr lang="ru-RU" sz="3200" dirty="0" err="1" smtClean="0"/>
              <a:t>чяй</a:t>
            </a:r>
            <a:r>
              <a:rPr lang="ru-RU" sz="3200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0042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Приём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« Лови ошибку»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28604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  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Приём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« Сводная таблица» 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57752" y="1714488"/>
          <a:ext cx="371477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8"/>
                <a:gridCol w="1238258"/>
                <a:gridCol w="1238258"/>
              </a:tblGrid>
              <a:tr h="56328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ног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покров</a:t>
                      </a:r>
                      <a:endParaRPr lang="ru-RU" dirty="0"/>
                    </a:p>
                  </a:txBody>
                  <a:tcPr/>
                </a:tc>
              </a:tr>
              <a:tr h="321875">
                <a:tc>
                  <a:txBody>
                    <a:bodyPr/>
                    <a:lstStyle/>
                    <a:p>
                      <a:r>
                        <a:rPr lang="ru-RU" dirty="0" smtClean="0"/>
                        <a:t>звери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шерсть</a:t>
                      </a:r>
                      <a:endParaRPr lang="ru-RU" dirty="0"/>
                    </a:p>
                  </a:txBody>
                  <a:tcPr/>
                </a:tc>
              </a:tr>
              <a:tr h="563281"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ноги, 2 крыла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перья</a:t>
                      </a:r>
                      <a:endParaRPr lang="ru-RU" dirty="0"/>
                    </a:p>
                  </a:txBody>
                  <a:tcPr/>
                </a:tc>
              </a:tr>
              <a:tr h="323908">
                <a:tc>
                  <a:txBody>
                    <a:bodyPr/>
                    <a:lstStyle/>
                    <a:p>
                      <a:r>
                        <a:rPr lang="ru-RU" dirty="0" smtClean="0"/>
                        <a:t>рыбы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плавники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чешуя</a:t>
                      </a:r>
                      <a:endParaRPr lang="ru-RU" dirty="0"/>
                    </a:p>
                  </a:txBody>
                  <a:tcPr/>
                </a:tc>
              </a:tr>
              <a:tr h="563281">
                <a:tc>
                  <a:txBody>
                    <a:bodyPr/>
                    <a:lstStyle/>
                    <a:p>
                      <a:r>
                        <a:rPr lang="ru-RU" dirty="0" smtClean="0"/>
                        <a:t>насекомые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3281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земноводные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Голая кожа</a:t>
                      </a:r>
                      <a:endParaRPr lang="ru-RU" dirty="0"/>
                    </a:p>
                  </a:txBody>
                  <a:tcPr/>
                </a:tc>
              </a:tr>
              <a:tr h="60154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пресмыкающие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Роговые чешуйки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http://zoozel.ru/gallery/images/1355071_kartinka-dumauschego-malch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741102"/>
            <a:ext cx="1593632" cy="211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3" descr="http://900igr.net/up/datai/199593/0001-001-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23850" y="1557338"/>
            <a:ext cx="1727200" cy="719137"/>
          </a:xfrm>
          <a:custGeom>
            <a:avLst/>
            <a:gdLst>
              <a:gd name="T0" fmla="*/ 863600 w 1728192"/>
              <a:gd name="T1" fmla="*/ 0 h 720080"/>
              <a:gd name="T2" fmla="*/ 0 w 1728192"/>
              <a:gd name="T3" fmla="*/ 359569 h 720080"/>
              <a:gd name="T4" fmla="*/ 863600 w 1728192"/>
              <a:gd name="T5" fmla="*/ 719137 h 720080"/>
              <a:gd name="T6" fmla="*/ 1727200 w 1728192"/>
              <a:gd name="T7" fmla="*/ 359569 h 720080"/>
              <a:gd name="T8" fmla="*/ 0 60000 65536"/>
              <a:gd name="T9" fmla="*/ 0 60000 65536"/>
              <a:gd name="T10" fmla="*/ 0 60000 65536"/>
              <a:gd name="T11" fmla="*/ 0 60000 65536"/>
              <a:gd name="T12" fmla="*/ 90010 w 1728192"/>
              <a:gd name="T13" fmla="*/ 90010 h 720080"/>
              <a:gd name="T14" fmla="*/ 1638182 w 1728192"/>
              <a:gd name="T15" fmla="*/ 630070 h 720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720080">
                <a:moveTo>
                  <a:pt x="0" y="0"/>
                </a:moveTo>
                <a:lnTo>
                  <a:pt x="1728192" y="0"/>
                </a:lnTo>
                <a:lnTo>
                  <a:pt x="1728192" y="720080"/>
                </a:lnTo>
                <a:lnTo>
                  <a:pt x="0" y="720080"/>
                </a:lnTo>
                <a:close/>
                <a:moveTo>
                  <a:pt x="90010" y="90010"/>
                </a:moveTo>
                <a:lnTo>
                  <a:pt x="90010" y="630070"/>
                </a:lnTo>
                <a:lnTo>
                  <a:pt x="1638182" y="630070"/>
                </a:lnTo>
                <a:lnTo>
                  <a:pt x="1638182" y="9001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23850" y="2492375"/>
            <a:ext cx="1727200" cy="720725"/>
          </a:xfrm>
          <a:custGeom>
            <a:avLst/>
            <a:gdLst>
              <a:gd name="T0" fmla="*/ 863600 w 1728192"/>
              <a:gd name="T1" fmla="*/ 0 h 720080"/>
              <a:gd name="T2" fmla="*/ 0 w 1728192"/>
              <a:gd name="T3" fmla="*/ 360363 h 720080"/>
              <a:gd name="T4" fmla="*/ 863600 w 1728192"/>
              <a:gd name="T5" fmla="*/ 720725 h 720080"/>
              <a:gd name="T6" fmla="*/ 1727200 w 1728192"/>
              <a:gd name="T7" fmla="*/ 360363 h 720080"/>
              <a:gd name="T8" fmla="*/ 0 60000 65536"/>
              <a:gd name="T9" fmla="*/ 0 60000 65536"/>
              <a:gd name="T10" fmla="*/ 0 60000 65536"/>
              <a:gd name="T11" fmla="*/ 0 60000 65536"/>
              <a:gd name="T12" fmla="*/ 90010 w 1728192"/>
              <a:gd name="T13" fmla="*/ 90010 h 720080"/>
              <a:gd name="T14" fmla="*/ 1638182 w 1728192"/>
              <a:gd name="T15" fmla="*/ 630070 h 720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720080">
                <a:moveTo>
                  <a:pt x="0" y="0"/>
                </a:moveTo>
                <a:lnTo>
                  <a:pt x="1728192" y="0"/>
                </a:lnTo>
                <a:lnTo>
                  <a:pt x="1728192" y="720080"/>
                </a:lnTo>
                <a:lnTo>
                  <a:pt x="0" y="720080"/>
                </a:lnTo>
                <a:close/>
                <a:moveTo>
                  <a:pt x="90010" y="90010"/>
                </a:moveTo>
                <a:lnTo>
                  <a:pt x="90010" y="630070"/>
                </a:lnTo>
                <a:lnTo>
                  <a:pt x="1638182" y="630070"/>
                </a:lnTo>
                <a:lnTo>
                  <a:pt x="1638182" y="9001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23850" y="3500438"/>
            <a:ext cx="1727200" cy="720725"/>
          </a:xfrm>
          <a:custGeom>
            <a:avLst/>
            <a:gdLst>
              <a:gd name="T0" fmla="*/ 863600 w 1728192"/>
              <a:gd name="T1" fmla="*/ 0 h 720080"/>
              <a:gd name="T2" fmla="*/ 0 w 1728192"/>
              <a:gd name="T3" fmla="*/ 360363 h 720080"/>
              <a:gd name="T4" fmla="*/ 863600 w 1728192"/>
              <a:gd name="T5" fmla="*/ 720725 h 720080"/>
              <a:gd name="T6" fmla="*/ 1727200 w 1728192"/>
              <a:gd name="T7" fmla="*/ 360363 h 720080"/>
              <a:gd name="T8" fmla="*/ 0 60000 65536"/>
              <a:gd name="T9" fmla="*/ 0 60000 65536"/>
              <a:gd name="T10" fmla="*/ 0 60000 65536"/>
              <a:gd name="T11" fmla="*/ 0 60000 65536"/>
              <a:gd name="T12" fmla="*/ 90010 w 1728192"/>
              <a:gd name="T13" fmla="*/ 90010 h 720080"/>
              <a:gd name="T14" fmla="*/ 1638182 w 1728192"/>
              <a:gd name="T15" fmla="*/ 630070 h 720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720080">
                <a:moveTo>
                  <a:pt x="0" y="0"/>
                </a:moveTo>
                <a:lnTo>
                  <a:pt x="1728192" y="0"/>
                </a:lnTo>
                <a:lnTo>
                  <a:pt x="1728192" y="720080"/>
                </a:lnTo>
                <a:lnTo>
                  <a:pt x="0" y="720080"/>
                </a:lnTo>
                <a:close/>
                <a:moveTo>
                  <a:pt x="90010" y="90010"/>
                </a:moveTo>
                <a:lnTo>
                  <a:pt x="90010" y="630070"/>
                </a:lnTo>
                <a:lnTo>
                  <a:pt x="1638182" y="630070"/>
                </a:lnTo>
                <a:lnTo>
                  <a:pt x="1638182" y="9001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23850" y="4508500"/>
            <a:ext cx="1727200" cy="720725"/>
          </a:xfrm>
          <a:custGeom>
            <a:avLst/>
            <a:gdLst>
              <a:gd name="T0" fmla="*/ 863600 w 1728192"/>
              <a:gd name="T1" fmla="*/ 0 h 720080"/>
              <a:gd name="T2" fmla="*/ 0 w 1728192"/>
              <a:gd name="T3" fmla="*/ 360363 h 720080"/>
              <a:gd name="T4" fmla="*/ 863600 w 1728192"/>
              <a:gd name="T5" fmla="*/ 720725 h 720080"/>
              <a:gd name="T6" fmla="*/ 1727200 w 1728192"/>
              <a:gd name="T7" fmla="*/ 360363 h 720080"/>
              <a:gd name="T8" fmla="*/ 0 60000 65536"/>
              <a:gd name="T9" fmla="*/ 0 60000 65536"/>
              <a:gd name="T10" fmla="*/ 0 60000 65536"/>
              <a:gd name="T11" fmla="*/ 0 60000 65536"/>
              <a:gd name="T12" fmla="*/ 90010 w 1728192"/>
              <a:gd name="T13" fmla="*/ 90010 h 720080"/>
              <a:gd name="T14" fmla="*/ 1638182 w 1728192"/>
              <a:gd name="T15" fmla="*/ 630070 h 720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720080">
                <a:moveTo>
                  <a:pt x="0" y="0"/>
                </a:moveTo>
                <a:lnTo>
                  <a:pt x="1728192" y="0"/>
                </a:lnTo>
                <a:lnTo>
                  <a:pt x="1728192" y="720080"/>
                </a:lnTo>
                <a:lnTo>
                  <a:pt x="0" y="720080"/>
                </a:lnTo>
                <a:close/>
                <a:moveTo>
                  <a:pt x="90010" y="90010"/>
                </a:moveTo>
                <a:lnTo>
                  <a:pt x="90010" y="630070"/>
                </a:lnTo>
                <a:lnTo>
                  <a:pt x="1638182" y="630070"/>
                </a:lnTo>
                <a:lnTo>
                  <a:pt x="1638182" y="9001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23850" y="5516563"/>
            <a:ext cx="1727200" cy="720725"/>
          </a:xfrm>
          <a:custGeom>
            <a:avLst/>
            <a:gdLst>
              <a:gd name="T0" fmla="*/ 863600 w 1728192"/>
              <a:gd name="T1" fmla="*/ 0 h 720080"/>
              <a:gd name="T2" fmla="*/ 0 w 1728192"/>
              <a:gd name="T3" fmla="*/ 360363 h 720080"/>
              <a:gd name="T4" fmla="*/ 863600 w 1728192"/>
              <a:gd name="T5" fmla="*/ 720725 h 720080"/>
              <a:gd name="T6" fmla="*/ 1727200 w 1728192"/>
              <a:gd name="T7" fmla="*/ 360363 h 720080"/>
              <a:gd name="T8" fmla="*/ 0 60000 65536"/>
              <a:gd name="T9" fmla="*/ 0 60000 65536"/>
              <a:gd name="T10" fmla="*/ 0 60000 65536"/>
              <a:gd name="T11" fmla="*/ 0 60000 65536"/>
              <a:gd name="T12" fmla="*/ 90010 w 1728192"/>
              <a:gd name="T13" fmla="*/ 90010 h 720080"/>
              <a:gd name="T14" fmla="*/ 1638182 w 1728192"/>
              <a:gd name="T15" fmla="*/ 630070 h 720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720080">
                <a:moveTo>
                  <a:pt x="0" y="0"/>
                </a:moveTo>
                <a:lnTo>
                  <a:pt x="1728192" y="0"/>
                </a:lnTo>
                <a:lnTo>
                  <a:pt x="1728192" y="720080"/>
                </a:lnTo>
                <a:lnTo>
                  <a:pt x="0" y="720080"/>
                </a:lnTo>
                <a:close/>
                <a:moveTo>
                  <a:pt x="90010" y="90010"/>
                </a:moveTo>
                <a:lnTo>
                  <a:pt x="90010" y="630070"/>
                </a:lnTo>
                <a:lnTo>
                  <a:pt x="1638182" y="630070"/>
                </a:lnTo>
                <a:lnTo>
                  <a:pt x="1638182" y="9001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3850" y="1628775"/>
            <a:ext cx="18002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953735"/>
                </a:solidFill>
                <a:latin typeface="Comic Sans MS" pitchFamily="64" charset="0"/>
              </a:rPr>
              <a:t>1 строка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18002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953735"/>
                </a:solidFill>
                <a:latin typeface="Comic Sans MS" pitchFamily="64" charset="0"/>
              </a:rPr>
              <a:t>2 строка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3850" y="3625850"/>
            <a:ext cx="18002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953735"/>
                </a:solidFill>
                <a:latin typeface="Comic Sans MS" pitchFamily="64" charset="0"/>
              </a:rPr>
              <a:t>3 строка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3850" y="4581525"/>
            <a:ext cx="18002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953735"/>
                </a:solidFill>
                <a:latin typeface="Comic Sans MS" pitchFamily="64" charset="0"/>
              </a:rPr>
              <a:t>4 строка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3850" y="5589588"/>
            <a:ext cx="18002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953735"/>
                </a:solidFill>
                <a:latin typeface="Comic Sans MS" pitchFamily="64" charset="0"/>
              </a:rPr>
              <a:t>5 строка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411413" y="1412875"/>
            <a:ext cx="6408737" cy="720725"/>
          </a:xfrm>
          <a:prstGeom prst="wedgeRectCallout">
            <a:avLst>
              <a:gd name="adj1" fmla="val -54991"/>
              <a:gd name="adj2" fmla="val 27866"/>
            </a:avLst>
          </a:prstGeom>
          <a:solidFill>
            <a:srgbClr val="FAC090"/>
          </a:solidFill>
          <a:ln w="25560">
            <a:solidFill>
              <a:srgbClr val="D9969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2411413" y="2420938"/>
            <a:ext cx="6408737" cy="720725"/>
          </a:xfrm>
          <a:prstGeom prst="wedgeRectCallout">
            <a:avLst>
              <a:gd name="adj1" fmla="val -54991"/>
              <a:gd name="adj2" fmla="val 4778"/>
            </a:avLst>
          </a:prstGeom>
          <a:solidFill>
            <a:srgbClr val="FAC090"/>
          </a:solidFill>
          <a:ln w="25560">
            <a:solidFill>
              <a:srgbClr val="D9969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2411413" y="3429000"/>
            <a:ext cx="6408737" cy="720725"/>
          </a:xfrm>
          <a:prstGeom prst="wedgeRectCallout">
            <a:avLst>
              <a:gd name="adj1" fmla="val -54991"/>
              <a:gd name="adj2" fmla="val 27866"/>
            </a:avLst>
          </a:prstGeom>
          <a:solidFill>
            <a:srgbClr val="FAC090"/>
          </a:solidFill>
          <a:ln w="25560">
            <a:solidFill>
              <a:srgbClr val="D9969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2411413" y="4508500"/>
            <a:ext cx="6408737" cy="720725"/>
          </a:xfrm>
          <a:prstGeom prst="wedgeRectCallout">
            <a:avLst>
              <a:gd name="adj1" fmla="val -55204"/>
              <a:gd name="adj2" fmla="val 12477"/>
            </a:avLst>
          </a:prstGeom>
          <a:solidFill>
            <a:srgbClr val="FAC090"/>
          </a:solidFill>
          <a:ln w="25560">
            <a:solidFill>
              <a:srgbClr val="D9969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411413" y="5589588"/>
            <a:ext cx="5184775" cy="719137"/>
          </a:xfrm>
          <a:prstGeom prst="wedgeRectCallout">
            <a:avLst>
              <a:gd name="adj1" fmla="val -57394"/>
              <a:gd name="adj2" fmla="val -4843"/>
            </a:avLst>
          </a:prstGeom>
          <a:solidFill>
            <a:srgbClr val="FAC090"/>
          </a:solidFill>
          <a:ln w="25560">
            <a:solidFill>
              <a:srgbClr val="D9969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339975" y="1341438"/>
            <a:ext cx="6553200" cy="825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u="sng" dirty="0">
                <a:solidFill>
                  <a:srgbClr val="002060"/>
                </a:solidFill>
                <a:latin typeface="Comic Sans MS" pitchFamily="64" charset="0"/>
              </a:rPr>
              <a:t>1 слово</a:t>
            </a:r>
            <a:r>
              <a:rPr lang="ru-RU" sz="2400" dirty="0">
                <a:solidFill>
                  <a:srgbClr val="002060"/>
                </a:solidFill>
                <a:latin typeface="Comic Sans MS" pitchFamily="64" charset="0"/>
              </a:rPr>
              <a:t> – заголовок. Это существительное или местоимение. (Кто? Что?)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411413" y="2349500"/>
            <a:ext cx="6553200" cy="825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4" charset="0"/>
              </a:rPr>
              <a:t>2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4" charset="0"/>
              </a:rPr>
              <a:t>Это прилагательные. (Какой? Какая? Какое? Какие?)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411413" y="3357563"/>
            <a:ext cx="6553200" cy="825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4" charset="0"/>
              </a:rPr>
              <a:t>3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4" charset="0"/>
              </a:rPr>
              <a:t>Это глаголы. (Что делает? Что делают?)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411413" y="4437063"/>
            <a:ext cx="6553200" cy="825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4" charset="0"/>
              </a:rPr>
              <a:t>4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4" charset="0"/>
              </a:rPr>
              <a:t>Это фраза, в которой выражается личное  мнение к предмету разговора.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339975" y="5516563"/>
            <a:ext cx="5256213" cy="825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4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4" charset="0"/>
              </a:rPr>
              <a:t>Вывод, итог. Это существительное. (Кто? Что?)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00364" y="428604"/>
            <a:ext cx="270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4800" b="1" dirty="0" err="1" smtClean="0">
                <a:solidFill>
                  <a:srgbClr val="0070C0"/>
                </a:solidFill>
                <a:latin typeface="Monotype Corsiva" pitchFamily="66" charset="0"/>
              </a:rPr>
              <a:t>Синквейн</a:t>
            </a:r>
            <a:endParaRPr lang="ru-RU" sz="4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1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80" grpId="0" animBg="1"/>
      <p:bldP spid="7181" grpId="0" animBg="1"/>
      <p:bldP spid="7182" grpId="0" animBg="1"/>
      <p:bldP spid="7183" grpId="0" animBg="1"/>
      <p:bldP spid="71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fs00.infourok.ru/images/doc/310/309381/img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57226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«Дерево успеха»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urskonb.ru/our-booke/charity/06/files/assets/flash/image/0_74541_7ab3c3fa_xx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d1722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57224" y="0"/>
            <a:ext cx="7467600" cy="6248400"/>
          </a:xfrm>
          <a:prstGeom prst="rect">
            <a:avLst/>
          </a:prstGeom>
          <a:noFill/>
          <a:ln/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286000" y="2286000"/>
            <a:ext cx="2895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1270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Хорошо...</a:t>
            </a:r>
          </a:p>
          <a:p>
            <a:pPr algn="ctr"/>
            <a:r>
              <a:rPr lang="ru-RU" sz="2000" kern="10" dirty="0">
                <a:ln w="1270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Интересно...</a:t>
            </a:r>
          </a:p>
          <a:p>
            <a:pPr algn="ctr"/>
            <a:r>
              <a:rPr lang="ru-RU" sz="2000" kern="10" dirty="0">
                <a:ln w="1270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Мешало...</a:t>
            </a:r>
          </a:p>
          <a:p>
            <a:pPr algn="ctr"/>
            <a:r>
              <a:rPr lang="ru-RU" sz="2000" kern="10" dirty="0">
                <a:ln w="1270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Возьму с собой.</a:t>
            </a:r>
            <a:r>
              <a:rPr lang="ru-RU" sz="2000" kern="10" dirty="0">
                <a:ln w="1270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..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4648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ЛИСТ ПОЖЕЛАНИЙ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urskonb.ru/our-booke/charity/06/files/assets/flash/image/0_74541_7ab3c3fa_xx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286000" y="2286000"/>
            <a:ext cx="2895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12700">
                <a:solidFill>
                  <a:srgbClr val="00CC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4648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https://ds04.infourok.ru/uploads/ex/09ed/000f4c2c-1c283615/640/img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285728"/>
            <a:ext cx="8191557" cy="6143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up/datai/199593/0001-001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38"/>
            <a:ext cx="9715568" cy="750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http://pegas.bsu.edu.ru/pluginfile.php/573651/course/overviewfiles/img1.jpg"/>
          <p:cNvPicPr>
            <a:picLocks/>
          </p:cNvPicPr>
          <p:nvPr/>
        </p:nvPicPr>
        <p:blipFill>
          <a:blip r:embed="rId3"/>
          <a:srcRect t="23336"/>
          <a:stretch>
            <a:fillRect/>
          </a:stretch>
        </p:blipFill>
        <p:spPr bwMode="auto">
          <a:xfrm>
            <a:off x="0" y="571480"/>
            <a:ext cx="885828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Содержимое 19" descr="http://websitepresentation.com/wp-content/uploads/powerpoint-backgrounds-cool-funf-pandroid-co-regarding-powerpoint-backgrounds-coo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285728"/>
            <a:ext cx="6858048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Критическое мышление-это…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3643314"/>
            <a:ext cx="2357454" cy="2000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Способность ставить новые ВОПРОСЫ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7950" y="3714752"/>
            <a:ext cx="2071702" cy="19288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00430" y="2000240"/>
            <a:ext cx="2571768" cy="20002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Вырабатывать разнообразные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АРГУМЕНТЫ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286848">
            <a:off x="3413416" y="3834008"/>
            <a:ext cx="531218" cy="1111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621026">
            <a:off x="5623870" y="3775221"/>
            <a:ext cx="484632" cy="1109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572264" y="4143380"/>
            <a:ext cx="17859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Применять независимые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продуманные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РЕШЕНИЯ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9" descr="http://websitepresentation.com/wp-content/uploads/powerpoint-backgrounds-cool-funf-pandroid-co-regarding-powerpoint-backgrounds-cool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543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- формируется позитивный опыт из всего, что происходит с человеком.</a:t>
            </a:r>
            <a:br>
              <a:rPr lang="ru-RU" sz="4000" dirty="0" smtClean="0"/>
            </a:br>
            <a:r>
              <a:rPr lang="ru-RU" sz="4000" dirty="0" smtClean="0"/>
              <a:t>- формирование самостоятельного, ответственного мышления.</a:t>
            </a:r>
            <a:br>
              <a:rPr lang="ru-RU" sz="4000" dirty="0" smtClean="0"/>
            </a:br>
            <a:r>
              <a:rPr lang="ru-RU" sz="4000" dirty="0" smtClean="0"/>
              <a:t>- аргументированное мышление (убедительные доводы позволяют принимать продуманные решения).</a:t>
            </a:r>
            <a:br>
              <a:rPr lang="ru-RU" sz="4000" dirty="0" smtClean="0"/>
            </a:br>
            <a:r>
              <a:rPr lang="ru-RU" sz="4000" dirty="0" smtClean="0"/>
              <a:t>- многогранное мышление (проявляется в умении рассматривать явление с разных сторон).</a:t>
            </a:r>
            <a:br>
              <a:rPr lang="ru-RU" sz="4000" dirty="0" smtClean="0"/>
            </a:br>
            <a:r>
              <a:rPr lang="ru-RU" sz="4000" dirty="0" smtClean="0"/>
              <a:t>- индивидуальное мышление (формирует личностную культуру работы с информацией.</a:t>
            </a:r>
            <a:br>
              <a:rPr lang="ru-RU" sz="4000" dirty="0" smtClean="0"/>
            </a:br>
            <a:r>
              <a:rPr lang="ru-RU" sz="4000" dirty="0" smtClean="0"/>
              <a:t>- социальное мышление (работа осуществляется в парах, группах; основной приём взаимодействия -дискуссия).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0"/>
            <a:ext cx="7715272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Признаки критического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мышения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19" descr="http://websitepresentation.com/wp-content/uploads/powerpoint-backgrounds-cool-funf-pandroid-co-regarding-powerpoint-backgrounds-coo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502" y="0"/>
            <a:ext cx="92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13273971">
            <a:off x="306598" y="1450155"/>
            <a:ext cx="2887200" cy="3100434"/>
          </a:xfrm>
          <a:prstGeom prst="cloudCallout">
            <a:avLst>
              <a:gd name="adj1" fmla="val -7728"/>
              <a:gd name="adj2" fmla="val 470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786050" y="0"/>
            <a:ext cx="3714776" cy="2071678"/>
          </a:xfrm>
          <a:prstGeom prst="cloudCallout">
            <a:avLst>
              <a:gd name="adj1" fmla="val -84498"/>
              <a:gd name="adj2" fmla="val 819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  </a:t>
            </a:r>
            <a:r>
              <a:rPr lang="ru-RU" b="1" dirty="0" smtClean="0">
                <a:solidFill>
                  <a:schemeClr val="tx1"/>
                </a:solidFill>
              </a:rPr>
              <a:t>Условия,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развивающие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  критическое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мышление.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9727506">
            <a:off x="1522331" y="4285356"/>
            <a:ext cx="2628912" cy="1954315"/>
          </a:xfrm>
          <a:prstGeom prst="cloudCallout">
            <a:avLst>
              <a:gd name="adj1" fmla="val -46129"/>
              <a:gd name="adj2" fmla="val 8695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rot="6845791">
            <a:off x="6436581" y="1845834"/>
            <a:ext cx="2557382" cy="3181564"/>
          </a:xfrm>
          <a:prstGeom prst="cloudCallout">
            <a:avLst>
              <a:gd name="adj1" fmla="val -88486"/>
              <a:gd name="adj2" fmla="val 11447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 rot="8320153">
            <a:off x="4537316" y="4028105"/>
            <a:ext cx="2561320" cy="2579369"/>
          </a:xfrm>
          <a:prstGeom prst="cloudCallout">
            <a:avLst>
              <a:gd name="adj1" fmla="val -48948"/>
              <a:gd name="adj2" fmla="val 10439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857760"/>
            <a:ext cx="2786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/>
              <a:t>Принимаются разнообразные </a:t>
            </a:r>
          </a:p>
          <a:p>
            <a:pPr algn="ctr"/>
            <a:r>
              <a:rPr lang="ru-RU" b="1" dirty="0" smtClean="0"/>
              <a:t>идеи и мнения.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714620"/>
            <a:ext cx="221047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2051" y="2786058"/>
            <a:ext cx="27819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smtClean="0"/>
              <a:t>В классе создаётся </a:t>
            </a:r>
          </a:p>
          <a:p>
            <a:r>
              <a:rPr lang="ru-RU" b="1" dirty="0" smtClean="0"/>
              <a:t>атмосфера, в которой нет насмешек, иронии </a:t>
            </a:r>
          </a:p>
          <a:p>
            <a:r>
              <a:rPr lang="ru-RU" b="1" dirty="0" smtClean="0"/>
              <a:t>над чьим-либо мнением.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929198"/>
            <a:ext cx="254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dirty="0" smtClean="0"/>
              <a:t>Учащиеся поощряются </a:t>
            </a:r>
          </a:p>
          <a:p>
            <a:r>
              <a:rPr lang="ru-RU" b="1" dirty="0" smtClean="0"/>
              <a:t>      в ходе учебного </a:t>
            </a:r>
          </a:p>
          <a:p>
            <a:r>
              <a:rPr lang="ru-RU" b="1" dirty="0" smtClean="0"/>
              <a:t>           процесса.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500306"/>
            <a:ext cx="29691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dirty="0" smtClean="0"/>
              <a:t>Учащиеся располагают </a:t>
            </a:r>
          </a:p>
          <a:p>
            <a:r>
              <a:rPr lang="ru-RU" b="1" dirty="0" smtClean="0"/>
              <a:t>временем и возможностью</a:t>
            </a:r>
          </a:p>
          <a:p>
            <a:r>
              <a:rPr lang="ru-RU" b="1" dirty="0" smtClean="0"/>
              <a:t>практики в критическом </a:t>
            </a:r>
          </a:p>
          <a:p>
            <a:r>
              <a:rPr lang="ru-RU" b="1" dirty="0" smtClean="0"/>
              <a:t>мышлении.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http://900igr.net/up/datai/199593/0001-001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1" y="0"/>
            <a:ext cx="9501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1000108"/>
            <a:ext cx="2643206" cy="1214446"/>
            <a:chOff x="2077" y="1618675"/>
            <a:chExt cx="2025684" cy="5184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077" y="1618675"/>
              <a:ext cx="2025684" cy="518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2077" y="1618675"/>
              <a:ext cx="2025684" cy="518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Актуальность</a:t>
              </a:r>
              <a:endParaRPr lang="ru-RU" sz="28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14678" y="357166"/>
            <a:ext cx="2643206" cy="1232756"/>
            <a:chOff x="2311357" y="1638563"/>
            <a:chExt cx="2025684" cy="5184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311357" y="1638563"/>
              <a:ext cx="2025684" cy="518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311357" y="1638563"/>
              <a:ext cx="2025684" cy="518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Цель</a:t>
              </a:r>
              <a:r>
                <a:rPr lang="ru-RU" sz="1700" kern="1200" dirty="0" smtClean="0"/>
                <a:t> </a:t>
              </a:r>
              <a:endParaRPr lang="ru-RU" sz="17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43636" y="928670"/>
            <a:ext cx="2714644" cy="1285884"/>
            <a:chOff x="4561676" y="1452519"/>
            <a:chExt cx="2084646" cy="55750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20638" y="1491623"/>
              <a:ext cx="2025684" cy="518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4561676" y="1452519"/>
              <a:ext cx="2063665" cy="54746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Суть</a:t>
              </a:r>
              <a:endParaRPr lang="ru-RU" sz="28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3071810"/>
            <a:ext cx="2571736" cy="1071570"/>
            <a:chOff x="119040" y="3319698"/>
            <a:chExt cx="2025684" cy="111584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19040" y="3319698"/>
              <a:ext cx="2025684" cy="111584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19040" y="3319698"/>
              <a:ext cx="2025684" cy="111584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700" kern="1200" dirty="0" smtClean="0"/>
                <a:t>взаимодоверие</a:t>
              </a:r>
              <a:endParaRPr lang="ru-RU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700" kern="1200" dirty="0" smtClean="0"/>
                <a:t>Взаимопомощь</a:t>
              </a:r>
              <a:endParaRPr lang="ru-RU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700" kern="1200" dirty="0" smtClean="0"/>
                <a:t>сотрудничество</a:t>
              </a:r>
              <a:endParaRPr lang="ru-RU" sz="17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143240" y="3071810"/>
            <a:ext cx="2525750" cy="1071570"/>
            <a:chOff x="2311357" y="2525493"/>
            <a:chExt cx="2025684" cy="103629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311357" y="2525493"/>
              <a:ext cx="2025684" cy="103629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311357" y="2525493"/>
              <a:ext cx="2025684" cy="10362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700" kern="1200" dirty="0" smtClean="0"/>
                <a:t>Развитие мыслительных навыков </a:t>
              </a:r>
              <a:endParaRPr lang="ru-RU" sz="1700" kern="1200" dirty="0"/>
            </a:p>
          </p:txBody>
        </p:sp>
      </p:grpSp>
      <p:sp>
        <p:nvSpPr>
          <p:cNvPr id="30" name="Стрелка вниз 29"/>
          <p:cNvSpPr/>
          <p:nvPr/>
        </p:nvSpPr>
        <p:spPr>
          <a:xfrm>
            <a:off x="4286249" y="1643050"/>
            <a:ext cx="357190" cy="1357322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Стрелка вниз 30"/>
          <p:cNvSpPr/>
          <p:nvPr/>
        </p:nvSpPr>
        <p:spPr>
          <a:xfrm>
            <a:off x="1214414" y="2214554"/>
            <a:ext cx="355507" cy="500066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трелка вниз 31"/>
          <p:cNvSpPr/>
          <p:nvPr/>
        </p:nvSpPr>
        <p:spPr>
          <a:xfrm>
            <a:off x="7286644" y="2214554"/>
            <a:ext cx="365031" cy="490542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Группа 33"/>
          <p:cNvGrpSpPr/>
          <p:nvPr/>
        </p:nvGrpSpPr>
        <p:grpSpPr>
          <a:xfrm>
            <a:off x="6143636" y="3071810"/>
            <a:ext cx="2786082" cy="1071569"/>
            <a:chOff x="4620638" y="2084672"/>
            <a:chExt cx="2025684" cy="162405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20638" y="2084672"/>
              <a:ext cx="2025684" cy="162405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4620638" y="2084672"/>
              <a:ext cx="2025684" cy="16240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700" kern="1200" dirty="0" smtClean="0"/>
                <a:t>« Скажи мне- я забуду, покажи мне-  я запомню,  вовлеки меня- я пойму»</a:t>
              </a:r>
              <a:endParaRPr lang="ru-RU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freeppt.net/background/negotiation_ppt_background_image.jpg"/>
          <p:cNvPicPr/>
          <p:nvPr/>
        </p:nvPicPr>
        <p:blipFill>
          <a:blip r:embed="rId2"/>
          <a:srcRect r="4580"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42938" y="285728"/>
            <a:ext cx="85010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урока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Sakkal Majalla" pitchFamily="2" charset="-78"/>
              </a:rPr>
              <a:t>   Введение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Sakkal Majalla" pitchFamily="2" charset="-78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Sakkal Majalla" pitchFamily="2" charset="-78"/>
              </a:rPr>
              <a:t>    основная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Sakkal Majalla" pitchFamily="2" charset="-78"/>
              </a:rPr>
              <a:t>часть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Sakkal Majalla" pitchFamily="2" charset="-78"/>
              </a:rPr>
              <a:t>-  заключение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Sakkal Majalla" pitchFamily="2" charset="-78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500166" y="1643050"/>
            <a:ext cx="484187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786314" y="1571612"/>
            <a:ext cx="484187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715272" y="1571612"/>
            <a:ext cx="484187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28662" y="2643182"/>
            <a:ext cx="1785950" cy="1071570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FFC000"/>
                </a:solidFill>
              </a:rPr>
              <a:t>Стадия вызова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143372" y="2643182"/>
            <a:ext cx="1857388" cy="1041276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FFC000"/>
                </a:solidFill>
              </a:rPr>
              <a:t>Стадия осмысления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072330" y="2643182"/>
            <a:ext cx="1700218" cy="1000132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FFC000"/>
                </a:solidFill>
              </a:rPr>
              <a:t>Стадия рефлексии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3714752"/>
            <a:ext cx="1314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знаю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3857628"/>
            <a:ext cx="1532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узнаю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3857628"/>
            <a:ext cx="1321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узнал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ebsitepresentation.com/wp-content/uploads/powerpoint-backgrounds-cool-funf-pandroid-co-regarding-powerpoint-backgrounds-co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ертикальный свиток 5"/>
          <p:cNvSpPr/>
          <p:nvPr/>
        </p:nvSpPr>
        <p:spPr>
          <a:xfrm>
            <a:off x="-571536" y="1785926"/>
            <a:ext cx="4429156" cy="428628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571868" y="1857364"/>
            <a:ext cx="2928958" cy="3429024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357950" y="2000240"/>
            <a:ext cx="3214710" cy="328614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Приёмы: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7"/>
          <p:cNvSpPr>
            <a:spLocks noGrp="1" noChangeArrowheads="1"/>
          </p:cNvSpPr>
          <p:nvPr>
            <p:ph idx="1"/>
          </p:nvPr>
        </p:nvSpPr>
        <p:spPr bwMode="auto">
          <a:xfrm>
            <a:off x="-214282" y="2071678"/>
            <a:ext cx="9358282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400" dirty="0" smtClean="0">
                <a:solidFill>
                  <a:srgbClr val="005EA4"/>
                </a:solidFill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вызов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: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          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осмысление</a:t>
            </a:r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</a:rPr>
              <a:t>:              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рефлексия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: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 *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Верно-неверно                                    * </a:t>
            </a:r>
            <a:r>
              <a:rPr lang="ru-RU" sz="2000" b="1" dirty="0" err="1" smtClean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Фишбоун</a:t>
            </a:r>
            <a:r>
              <a:rPr lang="ru-RU" sz="2000" b="1" dirty="0" smtClean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                               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* </a:t>
            </a:r>
            <a:r>
              <a:rPr lang="ru-RU" sz="2000" b="1" dirty="0" err="1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Синквейн</a:t>
            </a:r>
            <a:endParaRPr lang="ru-RU" sz="2000" b="1" dirty="0">
              <a:solidFill>
                <a:srgbClr val="005EA4"/>
              </a:solidFill>
              <a:latin typeface="+mn-lt"/>
              <a:ea typeface="NSimSun" pitchFamily="49" charset="-122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*</a:t>
            </a:r>
            <a:r>
              <a:rPr lang="ru-RU" sz="2000" b="1" dirty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Кластер                                     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          * </a:t>
            </a:r>
            <a:r>
              <a:rPr lang="ru-RU" sz="2000" b="1" dirty="0" smtClean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Сводная таблица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     *</a:t>
            </a:r>
            <a:r>
              <a:rPr lang="ru-RU" sz="2000" b="1" dirty="0" smtClean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Ромашка вопросов</a:t>
            </a:r>
            <a:endParaRPr lang="ru-RU" sz="2000" b="1" dirty="0">
              <a:solidFill>
                <a:srgbClr val="005EA4"/>
              </a:solidFill>
              <a:latin typeface="+mn-lt"/>
              <a:ea typeface="NSimSun" pitchFamily="49" charset="-122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*</a:t>
            </a:r>
            <a:r>
              <a:rPr lang="ru-RU" sz="2000" b="1" dirty="0" err="1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Инсёрт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                                                 * </a:t>
            </a:r>
            <a:r>
              <a:rPr lang="ru-RU" sz="2000" b="1" dirty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иаграмма </a:t>
            </a:r>
            <a:r>
              <a:rPr lang="ru-RU" sz="2000" b="1" dirty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Вена          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 * </a:t>
            </a:r>
            <a:r>
              <a:rPr lang="ru-RU" sz="2000" b="1" dirty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убик </a:t>
            </a:r>
            <a:r>
              <a:rPr lang="ru-RU" sz="2000" b="1" dirty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Бума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*</a:t>
            </a:r>
            <a:r>
              <a:rPr lang="ru-RU" sz="2000" b="1" dirty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Дерево предсказаний 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успеха           *</a:t>
            </a:r>
            <a:r>
              <a:rPr lang="ru-RU" sz="2000" b="1" dirty="0" smtClean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ортовой </a:t>
            </a:r>
            <a:r>
              <a:rPr lang="ru-RU" sz="2000" b="1" dirty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журнал     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     *</a:t>
            </a:r>
            <a:r>
              <a:rPr lang="ru-RU" sz="2000" b="1" dirty="0" smtClean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ерево успеха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                                                                        *Толстые  и тонкие                * </a:t>
            </a:r>
            <a:r>
              <a:rPr lang="ru-RU" sz="2000" b="1" dirty="0">
                <a:solidFill>
                  <a:srgbClr val="005EA4"/>
                </a:solidFill>
                <a:ea typeface="NSimSun" pitchFamily="49" charset="-122"/>
                <a:cs typeface="Times New Roman" pitchFamily="18" charset="0"/>
              </a:rPr>
              <a:t>Лови 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ошибку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*</a:t>
            </a:r>
            <a:r>
              <a:rPr lang="ru-RU" sz="2000" b="1" dirty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Мозговой </a:t>
            </a: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штурм                                      вопросы</a:t>
            </a:r>
            <a:endParaRPr lang="ru-RU" sz="2000" b="1" dirty="0">
              <a:solidFill>
                <a:srgbClr val="005EA4"/>
              </a:solidFill>
              <a:latin typeface="+mn-lt"/>
              <a:ea typeface="NSimSun" pitchFamily="49" charset="-122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*</a:t>
            </a:r>
            <a:r>
              <a:rPr lang="ru-RU" sz="2000" b="1" dirty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Корзина идей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*</a:t>
            </a:r>
            <a:r>
              <a:rPr lang="ru-RU" sz="2000" b="1" dirty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Перепутанные цепочки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     *</a:t>
            </a:r>
            <a:r>
              <a:rPr lang="ru-RU" sz="2000" b="1" dirty="0">
                <a:solidFill>
                  <a:srgbClr val="005EA4"/>
                </a:solidFill>
                <a:latin typeface="+mn-lt"/>
                <a:ea typeface="NSimSun" pitchFamily="49" charset="-122"/>
                <a:cs typeface="Times New Roman" pitchFamily="18" charset="0"/>
              </a:rPr>
              <a:t>Круги на воде</a:t>
            </a:r>
          </a:p>
          <a:p>
            <a:pPr>
              <a:defRPr/>
            </a:pPr>
            <a:endParaRPr lang="ru-RU" sz="2400" dirty="0">
              <a:solidFill>
                <a:srgbClr val="005E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up/datai/199593/0001-001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1" y="0"/>
            <a:ext cx="9501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643966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ПРИЁМ « Кластер»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10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407193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4717" y="1785926"/>
            <a:ext cx="4999283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560</TotalTime>
  <Words>476</Words>
  <Application>Microsoft Office PowerPoint</Application>
  <PresentationFormat>Экран (4:3)</PresentationFormat>
  <Paragraphs>133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Приёмы:</vt:lpstr>
      <vt:lpstr>ПРИЁМ « Кластер»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РУСЛАН</cp:lastModifiedBy>
  <cp:revision>57</cp:revision>
  <dcterms:created xsi:type="dcterms:W3CDTF">2019-02-05T19:50:41Z</dcterms:created>
  <dcterms:modified xsi:type="dcterms:W3CDTF">2019-02-12T18:24:22Z</dcterms:modified>
</cp:coreProperties>
</file>